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57" r:id="rId4"/>
    <p:sldId id="259" r:id="rId5"/>
    <p:sldId id="263" r:id="rId6"/>
    <p:sldId id="277" r:id="rId7"/>
    <p:sldId id="264" r:id="rId8"/>
    <p:sldId id="265" r:id="rId9"/>
    <p:sldId id="266" r:id="rId10"/>
    <p:sldId id="267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embeddedFontLs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Libre Franklin" pitchFamily="2" charset="0"/>
      <p:regular r:id="rId22"/>
      <p:bold r:id="rId23"/>
      <p:italic r:id="rId24"/>
      <p:boldItalic r:id="rId25"/>
    </p:embeddedFont>
    <p:embeddedFont>
      <p:font typeface="Libre Franklin Medium" pitchFamily="2" charset="0"/>
      <p:regular r:id="rId26"/>
      <p: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042">
          <p15:clr>
            <a:srgbClr val="A4A3A4"/>
          </p15:clr>
        </p15:guide>
        <p15:guide id="2" pos="3840">
          <p15:clr>
            <a:srgbClr val="A4A3A4"/>
          </p15:clr>
        </p15:guide>
        <p15:guide id="3" pos="551">
          <p15:clr>
            <a:srgbClr val="A4A3A4"/>
          </p15:clr>
        </p15:guide>
        <p15:guide id="4" orient="horz" pos="777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78NqmKhGM4tfTHLdNIABPvtUZ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4042"/>
        <p:guide pos="3840"/>
        <p:guide pos="551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customschemas.google.com/relationships/presentationmetadata" Target="meta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erson zambrano" userId="85648aa274ae0e38" providerId="LiveId" clId="{2E6DF5C8-BAF7-478C-80CE-4B3A20E3A3AB}"/>
    <pc:docChg chg="custSel modSld">
      <pc:chgData name="jefferson zambrano" userId="85648aa274ae0e38" providerId="LiveId" clId="{2E6DF5C8-BAF7-478C-80CE-4B3A20E3A3AB}" dt="2024-12-13T20:23:05.965" v="330" actId="20577"/>
      <pc:docMkLst>
        <pc:docMk/>
      </pc:docMkLst>
      <pc:sldChg chg="modSp mod">
        <pc:chgData name="jefferson zambrano" userId="85648aa274ae0e38" providerId="LiveId" clId="{2E6DF5C8-BAF7-478C-80CE-4B3A20E3A3AB}" dt="2024-12-13T20:23:05.965" v="330" actId="20577"/>
        <pc:sldMkLst>
          <pc:docMk/>
          <pc:sldMk cId="0" sldId="267"/>
        </pc:sldMkLst>
        <pc:spChg chg="mod">
          <ac:chgData name="jefferson zambrano" userId="85648aa274ae0e38" providerId="LiveId" clId="{2E6DF5C8-BAF7-478C-80CE-4B3A20E3A3AB}" dt="2024-12-13T20:23:05.965" v="330" actId="20577"/>
          <ac:spMkLst>
            <pc:docMk/>
            <pc:sldMk cId="0" sldId="267"/>
            <ac:spMk id="5" creationId="{DFA9B40D-FC08-8D6D-03B3-89C33E0CCED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9" name="Google Shape;39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3" name="Google Shape;4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9" name="Google Shape;4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" name="Google Shape;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39e180e0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" name="Google Shape;75;g1539e180e0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3" descr="G:\JAVIER\CARRION\NUEVO LOGO Y MANUAL\PIEZAS GRAFICAS\PPT\inici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3"/>
          <p:cNvSpPr txBox="1">
            <a:spLocks noGrp="1"/>
          </p:cNvSpPr>
          <p:nvPr>
            <p:ph type="ctrTitle"/>
          </p:nvPr>
        </p:nvSpPr>
        <p:spPr>
          <a:xfrm>
            <a:off x="6381752" y="2285993"/>
            <a:ext cx="5429288" cy="72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3200"/>
              <a:buFont typeface="Libre Franklin Medium"/>
              <a:buNone/>
              <a:defRPr sz="3200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" name="Google Shape;14;p13" descr="G:\JAVIER\CARRION\NUEVO LOGO Y MANUAL\PIEZAS GRAFICAS\PPT\logo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465" y="2133608"/>
            <a:ext cx="3928905" cy="129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3"/>
          <p:cNvSpPr txBox="1">
            <a:spLocks noGrp="1"/>
          </p:cNvSpPr>
          <p:nvPr>
            <p:ph type="body" idx="1"/>
          </p:nvPr>
        </p:nvSpPr>
        <p:spPr>
          <a:xfrm>
            <a:off x="6381752" y="3238499"/>
            <a:ext cx="54292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00CCB6"/>
              </a:buClr>
              <a:buSzPts val="2000"/>
              <a:buNone/>
              <a:defRPr sz="2000" b="1">
                <a:solidFill>
                  <a:srgbClr val="00CCB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>
            <a:spLocks noGrp="1"/>
          </p:cNvSpPr>
          <p:nvPr>
            <p:ph type="title"/>
          </p:nvPr>
        </p:nvSpPr>
        <p:spPr>
          <a:xfrm>
            <a:off x="5810248" y="190477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1400"/>
              <a:buFont typeface="Libre Franklin Medium"/>
              <a:buNone/>
              <a:defRPr sz="1400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14" descr="G:\JAVIER\CARRION\NUEVO LOGO Y MANUAL\PIEZAS GRAFICAS\PPT\logo-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6307" y="95227"/>
            <a:ext cx="2095323" cy="6909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14"/>
          <p:cNvCxnSpPr/>
          <p:nvPr/>
        </p:nvCxnSpPr>
        <p:spPr>
          <a:xfrm>
            <a:off x="666712" y="857231"/>
            <a:ext cx="10953827" cy="2117"/>
          </a:xfrm>
          <a:prstGeom prst="straightConnector1">
            <a:avLst/>
          </a:prstGeom>
          <a:noFill/>
          <a:ln w="9525" cap="flat" cmpd="sng">
            <a:solidFill>
              <a:srgbClr val="00CCB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" name="Google Shape;20;p14"/>
          <p:cNvGrpSpPr/>
          <p:nvPr/>
        </p:nvGrpSpPr>
        <p:grpSpPr>
          <a:xfrm>
            <a:off x="0" y="6381735"/>
            <a:ext cx="12192000" cy="476253"/>
            <a:chOff x="0" y="6381747"/>
            <a:chExt cx="12192000" cy="476253"/>
          </a:xfrm>
        </p:grpSpPr>
        <p:pic>
          <p:nvPicPr>
            <p:cNvPr id="21" name="Google Shape;21;p14"/>
            <p:cNvPicPr preferRelativeResize="0"/>
            <p:nvPr/>
          </p:nvPicPr>
          <p:blipFill rotWithShape="1">
            <a:blip r:embed="rId3">
              <a:alphaModFix/>
            </a:blip>
            <a:srcRect l="2197" t="13891" r="1130" b="16655"/>
            <a:stretch/>
          </p:blipFill>
          <p:spPr>
            <a:xfrm>
              <a:off x="0" y="6381747"/>
              <a:ext cx="12192000" cy="476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14" descr="presente-2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668032" y="6381771"/>
              <a:ext cx="1047757" cy="3899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Google Shape;2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401825"/>
            <a:ext cx="12192000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676310" y="140826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ítulo y objetos">
  <p:cSld name="3_Título y objeto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5" descr="G:\JAVIER\CARRION\NUEVO LOGO Y MANUAL\PIEZAS GRAFICAS\PPT\fondo-gracias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2857477" y="2666995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1C8"/>
              </a:buClr>
              <a:buSzPts val="3600"/>
              <a:buFont typeface="Libre Franklin Medium"/>
              <a:buNone/>
              <a:defRPr sz="3600">
                <a:solidFill>
                  <a:srgbClr val="0061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15" descr="G:\JAVIER\CARRION\NUEVO LOGO Y MANUAL\PIEZAS GRAFICAS\PPT\logo-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11" y="285730"/>
            <a:ext cx="2888936" cy="952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6" descr="G:\JAVIER\CARRION\NUEVO LOGO Y MANUAL\PIEZAS GRAFICAS\PPT\fondo-azul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5810248" y="190477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bre Franklin Medium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609600" y="1600202"/>
            <a:ext cx="10972800" cy="421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" name="Google Shape;33;p16" descr="G:\JAVIER\CARRION\NUEVO LOGO Y MANUAL\PIEZAS GRAFICAS\PPT\logo-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11" y="95227"/>
            <a:ext cx="2095515" cy="6909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16"/>
          <p:cNvCxnSpPr/>
          <p:nvPr/>
        </p:nvCxnSpPr>
        <p:spPr>
          <a:xfrm>
            <a:off x="666712" y="857232"/>
            <a:ext cx="10953827" cy="2117"/>
          </a:xfrm>
          <a:prstGeom prst="straightConnector1">
            <a:avLst/>
          </a:prstGeom>
          <a:noFill/>
          <a:ln w="9525" cap="flat" cmpd="sng">
            <a:solidFill>
              <a:srgbClr val="00CCB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council.co/blog/aprende-ingles/modal-verbs#:~:text=Los%20modal%20verbs%20pueden%20significar,relacionan%20dentro%20de%20una%20oraci%C3%B3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gendaweb.org/verbs/to-be-past-exercises.html" TargetMode="External"/><Relationship Id="rId4" Type="http://schemas.openxmlformats.org/officeDocument/2006/relationships/hyperlink" Target="https://www.grammar.cl/Past/To_Be.ht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>
            <a:spLocks noGrp="1"/>
          </p:cNvSpPr>
          <p:nvPr>
            <p:ph type="ctrTitle"/>
          </p:nvPr>
        </p:nvSpPr>
        <p:spPr>
          <a:xfrm>
            <a:off x="7267027" y="142714"/>
            <a:ext cx="4071966" cy="545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s-PE" b="1" dirty="0" err="1">
                <a:solidFill>
                  <a:schemeClr val="dk1"/>
                </a:solidFill>
              </a:rPr>
              <a:t>Verb</a:t>
            </a:r>
            <a:r>
              <a:rPr lang="es-PE" b="1" dirty="0">
                <a:solidFill>
                  <a:schemeClr val="dk1"/>
                </a:solidFill>
              </a:rPr>
              <a:t> </a:t>
            </a:r>
            <a:r>
              <a:rPr lang="es-PE" b="1" dirty="0" err="1">
                <a:solidFill>
                  <a:schemeClr val="dk1"/>
                </a:solidFill>
              </a:rPr>
              <a:t>To</a:t>
            </a:r>
            <a:r>
              <a:rPr lang="es-PE" b="1" dirty="0">
                <a:solidFill>
                  <a:schemeClr val="dk1"/>
                </a:solidFill>
              </a:rPr>
              <a:t> Be </a:t>
            </a:r>
            <a:r>
              <a:rPr lang="es-PE" b="1" dirty="0" err="1">
                <a:solidFill>
                  <a:schemeClr val="dk1"/>
                </a:solidFill>
              </a:rPr>
              <a:t>past</a:t>
            </a:r>
            <a:r>
              <a:rPr lang="es-PE" b="1" dirty="0">
                <a:solidFill>
                  <a:schemeClr val="dk1"/>
                </a:solidFill>
              </a:rPr>
              <a:t> </a:t>
            </a:r>
            <a:r>
              <a:rPr lang="es-PE" b="1" dirty="0" err="1">
                <a:solidFill>
                  <a:schemeClr val="dk1"/>
                </a:solidFill>
              </a:rPr>
              <a:t>form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40" name="Google Shape;40;p1"/>
          <p:cNvSpPr txBox="1">
            <a:spLocks noGrp="1"/>
          </p:cNvSpPr>
          <p:nvPr>
            <p:ph type="body" idx="1"/>
          </p:nvPr>
        </p:nvSpPr>
        <p:spPr>
          <a:xfrm>
            <a:off x="7267027" y="1003435"/>
            <a:ext cx="4071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CB6"/>
              </a:buClr>
              <a:buSzPts val="2000"/>
              <a:buNone/>
            </a:pPr>
            <a:r>
              <a:rPr lang="es-PE" sz="2500" dirty="0"/>
              <a:t>Semana 17</a:t>
            </a:r>
            <a:endParaRPr sz="2500" dirty="0"/>
          </a:p>
        </p:txBody>
      </p:sp>
      <p:sp>
        <p:nvSpPr>
          <p:cNvPr id="41" name="Google Shape;41;p1"/>
          <p:cNvSpPr txBox="1"/>
          <p:nvPr/>
        </p:nvSpPr>
        <p:spPr>
          <a:xfrm>
            <a:off x="7267027" y="1570233"/>
            <a:ext cx="4071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PE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Comunicación en Idioma Extranjero y/o Lengua</a:t>
            </a:r>
            <a:endParaRPr sz="2500" b="0" i="0" u="none" strike="noStrike" cap="none" dirty="0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5810248" y="190477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1400"/>
              <a:buFont typeface="Libre Franklin Medium"/>
              <a:buNone/>
            </a:pPr>
            <a:r>
              <a:rPr lang="es-PE"/>
              <a:t>3. Entender</a:t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3875603" y="114833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F2AF2AB-5DAA-FF06-3042-B719782FF9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4059" y="915566"/>
            <a:ext cx="4674791" cy="54784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FA9B40D-FC08-8D6D-03B3-89C33E0CCED2}"/>
              </a:ext>
            </a:extLst>
          </p:cNvPr>
          <p:cNvSpPr txBox="1"/>
          <p:nvPr/>
        </p:nvSpPr>
        <p:spPr>
          <a:xfrm>
            <a:off x="5227091" y="995389"/>
            <a:ext cx="66466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Olivia </a:t>
            </a:r>
            <a:r>
              <a:rPr lang="es-MX" dirty="0" err="1"/>
              <a:t>couldn’t</a:t>
            </a:r>
            <a:r>
              <a:rPr lang="es-MX" dirty="0"/>
              <a:t> </a:t>
            </a:r>
            <a:r>
              <a:rPr lang="es-MX" dirty="0" err="1"/>
              <a:t>play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guitar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 err="1"/>
              <a:t>Could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girls</a:t>
            </a:r>
            <a:r>
              <a:rPr lang="es-MX" dirty="0"/>
              <a:t> </a:t>
            </a:r>
            <a:r>
              <a:rPr lang="es-MX" dirty="0" err="1"/>
              <a:t>play</a:t>
            </a:r>
            <a:r>
              <a:rPr lang="es-MX" dirty="0"/>
              <a:t> hockey?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 err="1"/>
              <a:t>Could</a:t>
            </a:r>
            <a:r>
              <a:rPr lang="es-MX" dirty="0"/>
              <a:t> Richard </a:t>
            </a:r>
            <a:r>
              <a:rPr lang="es-MX" dirty="0" err="1"/>
              <a:t>play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trumpet</a:t>
            </a:r>
            <a:r>
              <a:rPr lang="es-MX" dirty="0"/>
              <a:t>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 err="1"/>
              <a:t>She</a:t>
            </a:r>
            <a:r>
              <a:rPr lang="es-MX" dirty="0"/>
              <a:t> </a:t>
            </a:r>
            <a:r>
              <a:rPr lang="es-MX" dirty="0" err="1"/>
              <a:t>could</a:t>
            </a:r>
            <a:r>
              <a:rPr lang="es-MX" dirty="0"/>
              <a:t> </a:t>
            </a:r>
            <a:r>
              <a:rPr lang="es-MX" dirty="0" err="1"/>
              <a:t>write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her</a:t>
            </a:r>
            <a:r>
              <a:rPr lang="es-MX" dirty="0"/>
              <a:t> </a:t>
            </a:r>
            <a:r>
              <a:rPr lang="es-MX" dirty="0" err="1"/>
              <a:t>left</a:t>
            </a:r>
            <a:r>
              <a:rPr lang="es-MX" dirty="0"/>
              <a:t> </a:t>
            </a:r>
            <a:r>
              <a:rPr lang="es-MX" dirty="0" err="1"/>
              <a:t>hand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He </a:t>
            </a:r>
            <a:r>
              <a:rPr lang="es-MX" dirty="0" err="1"/>
              <a:t>could</a:t>
            </a:r>
            <a:r>
              <a:rPr lang="es-MX" dirty="0"/>
              <a:t> </a:t>
            </a:r>
            <a:r>
              <a:rPr lang="es-MX" dirty="0" err="1"/>
              <a:t>write</a:t>
            </a:r>
            <a:r>
              <a:rPr lang="es-MX" dirty="0"/>
              <a:t> Good </a:t>
            </a:r>
            <a:r>
              <a:rPr lang="es-MX" dirty="0" err="1"/>
              <a:t>stories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Could</a:t>
            </a:r>
            <a:r>
              <a:rPr lang="es-MX" dirty="0"/>
              <a:t> </a:t>
            </a:r>
            <a:r>
              <a:rPr lang="es-MX" dirty="0" err="1"/>
              <a:t>alex</a:t>
            </a:r>
            <a:r>
              <a:rPr lang="es-MX" dirty="0"/>
              <a:t> </a:t>
            </a:r>
            <a:r>
              <a:rPr lang="es-MX" dirty="0" err="1"/>
              <a:t>write</a:t>
            </a:r>
            <a:r>
              <a:rPr lang="es-MX" dirty="0"/>
              <a:t> </a:t>
            </a:r>
            <a:r>
              <a:rPr lang="es-MX" dirty="0" err="1"/>
              <a:t>articles</a:t>
            </a:r>
            <a:r>
              <a:rPr lang="es-MX" dirty="0"/>
              <a:t>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Henry </a:t>
            </a:r>
            <a:r>
              <a:rPr lang="es-MX" dirty="0" err="1"/>
              <a:t>couldn’t</a:t>
            </a:r>
            <a:r>
              <a:rPr lang="es-MX" dirty="0"/>
              <a:t> </a:t>
            </a:r>
            <a:r>
              <a:rPr lang="es-MX" dirty="0" err="1"/>
              <a:t>cook</a:t>
            </a:r>
            <a:r>
              <a:rPr lang="es-MX" dirty="0"/>
              <a:t> spaghetti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 err="1"/>
              <a:t>They</a:t>
            </a:r>
            <a:r>
              <a:rPr lang="es-MX" dirty="0"/>
              <a:t> </a:t>
            </a:r>
            <a:r>
              <a:rPr lang="es-MX" dirty="0" err="1"/>
              <a:t>could</a:t>
            </a:r>
            <a:r>
              <a:rPr lang="es-MX" dirty="0"/>
              <a:t> </a:t>
            </a:r>
            <a:r>
              <a:rPr lang="es-MX" dirty="0" err="1"/>
              <a:t>cook</a:t>
            </a:r>
            <a:r>
              <a:rPr lang="es-MX" dirty="0"/>
              <a:t> </a:t>
            </a:r>
            <a:r>
              <a:rPr lang="es-MX" dirty="0" err="1"/>
              <a:t>well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 err="1"/>
              <a:t>Could</a:t>
            </a:r>
            <a:r>
              <a:rPr lang="es-MX" dirty="0"/>
              <a:t> </a:t>
            </a:r>
            <a:r>
              <a:rPr lang="es-MX" dirty="0" err="1"/>
              <a:t>carol</a:t>
            </a:r>
            <a:r>
              <a:rPr lang="es-MX" dirty="0"/>
              <a:t> </a:t>
            </a:r>
            <a:r>
              <a:rPr lang="es-MX" dirty="0" err="1"/>
              <a:t>cook</a:t>
            </a:r>
            <a:r>
              <a:rPr lang="es-MX" dirty="0"/>
              <a:t> sushi?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/>
          <p:nvPr/>
        </p:nvSpPr>
        <p:spPr>
          <a:xfrm>
            <a:off x="776376" y="899342"/>
            <a:ext cx="61551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PE" sz="2400" b="1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Revisa tu logro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1882177" y="1720645"/>
            <a:ext cx="6057918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PE" sz="2000" b="0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¿Qué tanto consideras que has aprendido sobre verb To Be past form?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PE" sz="2000" b="0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¿Qué tanto consideras que has aprendido sobre las reglas para conjugar el verbo To Be en pasado?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PE" sz="2000" b="0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¿ Qué tanto consideras útiles las expresiones diarias aprendidas en clase?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874713" y="4943028"/>
            <a:ext cx="1079054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Poco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" name="Google Shape;404;p35"/>
          <p:cNvGrpSpPr/>
          <p:nvPr/>
        </p:nvGrpSpPr>
        <p:grpSpPr>
          <a:xfrm>
            <a:off x="8157279" y="1797918"/>
            <a:ext cx="1849056" cy="491654"/>
            <a:chOff x="9699811" y="2081217"/>
            <a:chExt cx="1849056" cy="491654"/>
          </a:xfrm>
        </p:grpSpPr>
        <p:sp>
          <p:nvSpPr>
            <p:cNvPr id="405" name="Google Shape;405;p35"/>
            <p:cNvSpPr/>
            <p:nvPr/>
          </p:nvSpPr>
          <p:spPr>
            <a:xfrm>
              <a:off x="9699811" y="2081218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10365525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11031239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08" name="Google Shape;408;p35"/>
          <p:cNvGrpSpPr/>
          <p:nvPr/>
        </p:nvGrpSpPr>
        <p:grpSpPr>
          <a:xfrm>
            <a:off x="8157279" y="2717844"/>
            <a:ext cx="1849056" cy="491654"/>
            <a:chOff x="9699811" y="2081217"/>
            <a:chExt cx="1849056" cy="491654"/>
          </a:xfrm>
        </p:grpSpPr>
        <p:sp>
          <p:nvSpPr>
            <p:cNvPr id="409" name="Google Shape;409;p35"/>
            <p:cNvSpPr/>
            <p:nvPr/>
          </p:nvSpPr>
          <p:spPr>
            <a:xfrm>
              <a:off x="9699811" y="2081218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10365525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11031239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12" name="Google Shape;412;p35"/>
          <p:cNvGrpSpPr/>
          <p:nvPr/>
        </p:nvGrpSpPr>
        <p:grpSpPr>
          <a:xfrm>
            <a:off x="8157279" y="3640596"/>
            <a:ext cx="1849056" cy="491654"/>
            <a:chOff x="9699811" y="2081217"/>
            <a:chExt cx="1849056" cy="491654"/>
          </a:xfrm>
        </p:grpSpPr>
        <p:sp>
          <p:nvSpPr>
            <p:cNvPr id="413" name="Google Shape;413;p35"/>
            <p:cNvSpPr/>
            <p:nvPr/>
          </p:nvSpPr>
          <p:spPr>
            <a:xfrm>
              <a:off x="9699811" y="2081218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10365525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11031239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16" name="Google Shape;416;p35"/>
          <p:cNvGrpSpPr/>
          <p:nvPr/>
        </p:nvGrpSpPr>
        <p:grpSpPr>
          <a:xfrm>
            <a:off x="1960972" y="4943028"/>
            <a:ext cx="1380561" cy="334069"/>
            <a:chOff x="9699811" y="2081217"/>
            <a:chExt cx="1849056" cy="491654"/>
          </a:xfrm>
        </p:grpSpPr>
        <p:sp>
          <p:nvSpPr>
            <p:cNvPr id="417" name="Google Shape;417;p35"/>
            <p:cNvSpPr/>
            <p:nvPr/>
          </p:nvSpPr>
          <p:spPr>
            <a:xfrm>
              <a:off x="9699811" y="2081218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10365525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11031239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0" name="Google Shape;420;p35"/>
          <p:cNvGrpSpPr/>
          <p:nvPr/>
        </p:nvGrpSpPr>
        <p:grpSpPr>
          <a:xfrm>
            <a:off x="1953766" y="5392390"/>
            <a:ext cx="1380561" cy="334069"/>
            <a:chOff x="9699811" y="2081217"/>
            <a:chExt cx="1849056" cy="491654"/>
          </a:xfrm>
        </p:grpSpPr>
        <p:sp>
          <p:nvSpPr>
            <p:cNvPr id="421" name="Google Shape;421;p35"/>
            <p:cNvSpPr/>
            <p:nvPr/>
          </p:nvSpPr>
          <p:spPr>
            <a:xfrm>
              <a:off x="9699811" y="2081218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10365525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11031239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4" name="Google Shape;424;p35"/>
          <p:cNvGrpSpPr/>
          <p:nvPr/>
        </p:nvGrpSpPr>
        <p:grpSpPr>
          <a:xfrm>
            <a:off x="1953766" y="5841752"/>
            <a:ext cx="1380561" cy="334069"/>
            <a:chOff x="9699811" y="2081217"/>
            <a:chExt cx="1849056" cy="491654"/>
          </a:xfrm>
        </p:grpSpPr>
        <p:sp>
          <p:nvSpPr>
            <p:cNvPr id="425" name="Google Shape;425;p35"/>
            <p:cNvSpPr/>
            <p:nvPr/>
          </p:nvSpPr>
          <p:spPr>
            <a:xfrm>
              <a:off x="9699811" y="2081218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10365525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11031239" y="2081217"/>
              <a:ext cx="517628" cy="49165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428" name="Google Shape;428;p35"/>
          <p:cNvCxnSpPr/>
          <p:nvPr/>
        </p:nvCxnSpPr>
        <p:spPr>
          <a:xfrm>
            <a:off x="946433" y="6293242"/>
            <a:ext cx="2628182" cy="0"/>
          </a:xfrm>
          <a:prstGeom prst="straightConnector1">
            <a:avLst/>
          </a:prstGeom>
          <a:noFill/>
          <a:ln w="38100" cap="flat" cmpd="dbl">
            <a:solidFill>
              <a:schemeClr val="dk1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429" name="Google Shape;429;p35"/>
          <p:cNvCxnSpPr/>
          <p:nvPr/>
        </p:nvCxnSpPr>
        <p:spPr>
          <a:xfrm>
            <a:off x="946422" y="4859005"/>
            <a:ext cx="2628182" cy="0"/>
          </a:xfrm>
          <a:prstGeom prst="straightConnector1">
            <a:avLst/>
          </a:prstGeom>
          <a:noFill/>
          <a:ln w="38100" cap="flat" cmpd="dbl">
            <a:solidFill>
              <a:schemeClr val="dk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30" name="Google Shape;430;p35"/>
          <p:cNvSpPr txBox="1">
            <a:spLocks noGrp="1"/>
          </p:cNvSpPr>
          <p:nvPr>
            <p:ph type="title"/>
          </p:nvPr>
        </p:nvSpPr>
        <p:spPr>
          <a:xfrm>
            <a:off x="5810248" y="190477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1400"/>
              <a:buFont typeface="Libre Franklin Medium"/>
              <a:buNone/>
            </a:pPr>
            <a:r>
              <a:rPr lang="es-PE"/>
              <a:t>4. Experimentar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>
            <a:spLocks noGrp="1"/>
          </p:cNvSpPr>
          <p:nvPr>
            <p:ph type="title"/>
          </p:nvPr>
        </p:nvSpPr>
        <p:spPr>
          <a:xfrm>
            <a:off x="5810248" y="190477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5. Evaluar</a:t>
            </a:r>
            <a:endParaRPr/>
          </a:p>
        </p:txBody>
      </p:sp>
      <p:sp>
        <p:nvSpPr>
          <p:cNvPr id="436" name="Google Shape;436;p36"/>
          <p:cNvSpPr/>
          <p:nvPr/>
        </p:nvSpPr>
        <p:spPr>
          <a:xfrm>
            <a:off x="778844" y="901358"/>
            <a:ext cx="61551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PE" sz="2400" b="1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Reflexionamos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36"/>
          <p:cNvGrpSpPr/>
          <p:nvPr/>
        </p:nvGrpSpPr>
        <p:grpSpPr>
          <a:xfrm>
            <a:off x="2082779" y="1871507"/>
            <a:ext cx="8549361" cy="3114985"/>
            <a:chOff x="0" y="36129"/>
            <a:chExt cx="7162800" cy="3114985"/>
          </a:xfrm>
        </p:grpSpPr>
        <p:sp>
          <p:nvSpPr>
            <p:cNvPr id="438" name="Google Shape;438;p36"/>
            <p:cNvSpPr/>
            <p:nvPr/>
          </p:nvSpPr>
          <p:spPr>
            <a:xfrm>
              <a:off x="0" y="36129"/>
              <a:ext cx="7162800" cy="984723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6"/>
            <p:cNvSpPr txBox="1"/>
            <p:nvPr/>
          </p:nvSpPr>
          <p:spPr>
            <a:xfrm>
              <a:off x="1531032" y="36129"/>
              <a:ext cx="5631767" cy="984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Libre Franklin"/>
                <a:buNone/>
              </a:pPr>
              <a:r>
                <a:rPr lang="es-PE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¿Qué aprendimos hoy?</a:t>
              </a: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98472" y="98472"/>
              <a:ext cx="1432560" cy="787778"/>
            </a:xfrm>
            <a:prstGeom prst="roundRect">
              <a:avLst>
                <a:gd name="adj" fmla="val 10000"/>
              </a:avLst>
            </a:prstGeom>
            <a:blipFill rotWithShape="1">
              <a:blip r:embed="rId3">
                <a:alphaModFix/>
              </a:blip>
              <a:stretch>
                <a:fillRect t="-20990" b="-20990"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0" y="1083195"/>
              <a:ext cx="7162800" cy="984723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6"/>
            <p:cNvSpPr txBox="1"/>
            <p:nvPr/>
          </p:nvSpPr>
          <p:spPr>
            <a:xfrm>
              <a:off x="1531032" y="1083195"/>
              <a:ext cx="5631767" cy="984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Libre Franklin"/>
                <a:buNone/>
              </a:pPr>
              <a:r>
                <a:rPr lang="es-PE" sz="2800" b="0" i="0" u="none" strike="noStrike" cap="none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¿Qué dificultades tuvimos?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98472" y="1181668"/>
              <a:ext cx="1432560" cy="787778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 t="-1994" b="-1996"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0" y="2166391"/>
              <a:ext cx="7162800" cy="984723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 txBox="1"/>
            <p:nvPr/>
          </p:nvSpPr>
          <p:spPr>
            <a:xfrm>
              <a:off x="1531032" y="2166391"/>
              <a:ext cx="5631767" cy="984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Libre Franklin"/>
                <a:buNone/>
              </a:pPr>
              <a:r>
                <a:rPr lang="es-PE" sz="2800" b="0" i="0" u="none" strike="noStrike" cap="none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¿Para qué nos sirve lo aprendido?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98472" y="2264863"/>
              <a:ext cx="1432560" cy="787778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stretch>
                <a:fillRect t="-1994" b="-1996"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"/>
          <p:cNvSpPr txBox="1"/>
          <p:nvPr/>
        </p:nvSpPr>
        <p:spPr>
          <a:xfrm>
            <a:off x="784506" y="850988"/>
            <a:ext cx="30522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2400"/>
              <a:buFont typeface="Calibri"/>
              <a:buNone/>
            </a:pPr>
            <a:r>
              <a:rPr lang="es-PE" sz="2400" b="1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Consultas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6655" y="1918241"/>
            <a:ext cx="2853089" cy="3021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0"/>
          <p:cNvSpPr txBox="1"/>
          <p:nvPr/>
        </p:nvSpPr>
        <p:spPr>
          <a:xfrm>
            <a:off x="784506" y="850988"/>
            <a:ext cx="420313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2400"/>
              <a:buFont typeface="Calibri"/>
              <a:buNone/>
            </a:pPr>
            <a:r>
              <a:rPr lang="es-PE" sz="2400" b="1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Referencias bibliográficas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0"/>
          <p:cNvSpPr/>
          <p:nvPr/>
        </p:nvSpPr>
        <p:spPr>
          <a:xfrm>
            <a:off x="1367118" y="2136417"/>
            <a:ext cx="9457764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2000"/>
              <a:buFont typeface="Arial"/>
              <a:buChar char="•"/>
            </a:pPr>
            <a:r>
              <a:rPr lang="es-PE" sz="2000" b="0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s-PE" sz="2000" b="0" i="0" u="sng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lang="es-PE" sz="2000" b="0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go más sobre Verb To Be past form:</a:t>
            </a:r>
            <a:endParaRPr/>
          </a:p>
          <a:p>
            <a:pPr marL="101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b="0" i="0" u="sng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https://www.grammar.cl/Past/To_Be.htm</a:t>
            </a:r>
            <a:endParaRPr sz="2000" b="0" i="0" u="sng" strike="noStrike" cap="none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2000"/>
              <a:buFont typeface="Arial"/>
              <a:buChar char="•"/>
            </a:pPr>
            <a:r>
              <a:rPr lang="es-PE" sz="2000" b="0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Ejercicios sobre verb To Be past form: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b="0" i="0" u="sng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https://agendaweb.org/verbs/to-be-past-exercises.html</a:t>
            </a:r>
            <a:endParaRPr sz="2000" b="0" i="0" u="sng" strike="noStrike" cap="none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sng" strike="noStrike" cap="none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1"/>
          <p:cNvSpPr txBox="1">
            <a:spLocks noGrp="1"/>
          </p:cNvSpPr>
          <p:nvPr>
            <p:ph type="title"/>
          </p:nvPr>
        </p:nvSpPr>
        <p:spPr>
          <a:xfrm>
            <a:off x="3209924" y="2941657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1C8"/>
              </a:buClr>
              <a:buSzPts val="3600"/>
              <a:buFont typeface="Libre Franklin Medium"/>
              <a:buNone/>
            </a:pPr>
            <a:r>
              <a:rPr lang="es-PE">
                <a:solidFill>
                  <a:schemeClr val="lt1"/>
                </a:solidFill>
              </a:rPr>
              <a:t>Muchas gracias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body" idx="4294967295"/>
          </p:nvPr>
        </p:nvSpPr>
        <p:spPr>
          <a:xfrm>
            <a:off x="703823" y="1591235"/>
            <a:ext cx="72642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solidFill>
                <a:srgbClr val="002855"/>
              </a:solidFill>
            </a:endParaRPr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2000"/>
              <a:buNone/>
            </a:pPr>
            <a:r>
              <a:rPr lang="es-PE" sz="2400" dirty="0" err="1">
                <a:solidFill>
                  <a:srgbClr val="002855"/>
                </a:solidFill>
              </a:rPr>
              <a:t>Verb</a:t>
            </a:r>
            <a:r>
              <a:rPr lang="es-PE" sz="2400" dirty="0">
                <a:solidFill>
                  <a:srgbClr val="002855"/>
                </a:solidFill>
              </a:rPr>
              <a:t> </a:t>
            </a:r>
            <a:r>
              <a:rPr lang="es-PE" sz="2400" dirty="0" err="1">
                <a:solidFill>
                  <a:srgbClr val="002855"/>
                </a:solidFill>
              </a:rPr>
              <a:t>To</a:t>
            </a:r>
            <a:r>
              <a:rPr lang="es-PE" sz="2400" dirty="0">
                <a:solidFill>
                  <a:srgbClr val="002855"/>
                </a:solidFill>
              </a:rPr>
              <a:t> Be </a:t>
            </a:r>
            <a:r>
              <a:rPr lang="es-PE" sz="2400" dirty="0" err="1">
                <a:solidFill>
                  <a:srgbClr val="002855"/>
                </a:solidFill>
              </a:rPr>
              <a:t>past</a:t>
            </a:r>
            <a:r>
              <a:rPr lang="es-PE" sz="2400" dirty="0">
                <a:solidFill>
                  <a:srgbClr val="002855"/>
                </a:solidFill>
              </a:rPr>
              <a:t> </a:t>
            </a:r>
            <a:r>
              <a:rPr lang="es-PE" sz="2400" dirty="0" err="1">
                <a:solidFill>
                  <a:srgbClr val="002855"/>
                </a:solidFill>
              </a:rPr>
              <a:t>form</a:t>
            </a:r>
            <a:endParaRPr dirty="0"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2000"/>
              <a:buNone/>
            </a:pPr>
            <a:endParaRPr sz="1050" dirty="0">
              <a:solidFill>
                <a:srgbClr val="002855"/>
              </a:solidFill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COULD (Simple past of CAN)</a:t>
            </a:r>
            <a:endParaRPr lang="es-PE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Affirmative- negative sentences</a:t>
            </a:r>
            <a:endParaRPr lang="es-PE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Questions – short answers</a:t>
            </a:r>
            <a:endParaRPr lang="es-PE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Simple Past (Regular Verbs)</a:t>
            </a:r>
            <a:endParaRPr lang="es-PE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2000"/>
              <a:buFont typeface="Noto Sans Symbols"/>
              <a:buChar char="❑"/>
            </a:pPr>
            <a:endParaRPr dirty="0"/>
          </a:p>
        </p:txBody>
      </p:sp>
      <p:sp>
        <p:nvSpPr>
          <p:cNvPr id="100" name="Google Shape;100;p5"/>
          <p:cNvSpPr txBox="1"/>
          <p:nvPr/>
        </p:nvSpPr>
        <p:spPr>
          <a:xfrm>
            <a:off x="784506" y="850988"/>
            <a:ext cx="30522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2400"/>
              <a:buFont typeface="Calibri"/>
              <a:buNone/>
            </a:pPr>
            <a:r>
              <a:rPr lang="es-PE" sz="2400" b="1" i="0" u="none" strike="noStrike" cap="none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Temario: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 txBox="1">
            <a:spLocks noGrp="1"/>
          </p:cNvSpPr>
          <p:nvPr>
            <p:ph type="title"/>
          </p:nvPr>
        </p:nvSpPr>
        <p:spPr>
          <a:xfrm>
            <a:off x="5810248" y="190477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1400"/>
              <a:buFont typeface="Libre Franklin Medium"/>
              <a:buNone/>
            </a:pPr>
            <a:r>
              <a:rPr lang="es-PE"/>
              <a:t>1. Estimular</a:t>
            </a:r>
            <a:endParaRPr/>
          </a:p>
        </p:txBody>
      </p:sp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94400"/>
            <a:ext cx="12192000" cy="4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"/>
          <p:cNvSpPr/>
          <p:nvPr/>
        </p:nvSpPr>
        <p:spPr>
          <a:xfrm>
            <a:off x="1433250" y="1035129"/>
            <a:ext cx="316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2400" b="1" dirty="0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s-PE" sz="2400" b="1" dirty="0" err="1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ould</a:t>
            </a:r>
            <a:r>
              <a:rPr lang="es-PE" sz="2400" b="1" dirty="0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PE" sz="2400" b="1" dirty="0" err="1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couldnt</a:t>
            </a:r>
            <a:endParaRPr sz="2400" b="1" i="0" u="none" strike="noStrike" cap="none" dirty="0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671" y="955823"/>
            <a:ext cx="523016" cy="47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2D2A6F7-96F2-F9DF-EC21-787B3CCCA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468" y="1960106"/>
            <a:ext cx="5408358" cy="18850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126960" rIns="9144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2200" b="1" i="0" u="none" strike="noStrike" cap="none" normalizeH="0" baseline="0" dirty="0" err="1">
                <a:ln>
                  <a:noFill/>
                </a:ln>
                <a:solidFill>
                  <a:srgbClr val="23085A"/>
                </a:solidFill>
                <a:effectLst/>
                <a:latin typeface="BritishCouncilSans"/>
              </a:rPr>
              <a:t>Modals</a:t>
            </a:r>
            <a:r>
              <a:rPr kumimoji="0" lang="es-PE" altLang="es-PE" sz="2200" b="1" i="0" u="none" strike="noStrike" cap="none" normalizeH="0" baseline="0" dirty="0">
                <a:ln>
                  <a:noFill/>
                </a:ln>
                <a:solidFill>
                  <a:srgbClr val="23085A"/>
                </a:solidFill>
                <a:effectLst/>
                <a:latin typeface="BritishCouncilSans"/>
              </a:rPr>
              <a:t> – '</a:t>
            </a:r>
            <a:r>
              <a:rPr kumimoji="0" lang="es-PE" altLang="es-PE" sz="2200" b="1" i="0" u="none" strike="noStrike" cap="none" normalizeH="0" baseline="0" dirty="0" err="1">
                <a:ln>
                  <a:noFill/>
                </a:ln>
                <a:solidFill>
                  <a:srgbClr val="23085A"/>
                </a:solidFill>
                <a:effectLst/>
                <a:latin typeface="BritishCouncilSans"/>
              </a:rPr>
              <a:t>could</a:t>
            </a:r>
            <a:r>
              <a:rPr kumimoji="0" lang="es-PE" altLang="es-PE" sz="2200" b="1" i="0" u="none" strike="noStrike" cap="none" normalizeH="0" baseline="0" dirty="0">
                <a:ln>
                  <a:noFill/>
                </a:ln>
                <a:solidFill>
                  <a:srgbClr val="23085A"/>
                </a:solidFill>
                <a:effectLst/>
                <a:latin typeface="BritishCouncilSans"/>
              </a:rPr>
              <a:t>' and '</a:t>
            </a:r>
            <a:r>
              <a:rPr kumimoji="0" lang="es-PE" altLang="es-PE" sz="2200" b="1" i="0" u="none" strike="noStrike" cap="none" normalizeH="0" baseline="0" dirty="0" err="1">
                <a:ln>
                  <a:noFill/>
                </a:ln>
                <a:solidFill>
                  <a:srgbClr val="23085A"/>
                </a:solidFill>
                <a:effectLst/>
                <a:latin typeface="BritishCouncilSans"/>
              </a:rPr>
              <a:t>couldn't</a:t>
            </a:r>
            <a:r>
              <a:rPr kumimoji="0" lang="es-PE" altLang="es-PE" sz="2200" b="1" i="0" u="none" strike="noStrike" cap="none" normalizeH="0" baseline="0" dirty="0">
                <a:ln>
                  <a:noFill/>
                </a:ln>
                <a:solidFill>
                  <a:srgbClr val="23085A"/>
                </a:solidFill>
                <a:effectLst/>
                <a:latin typeface="BritishCouncilSans"/>
              </a:rPr>
              <a:t>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We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 can use </a:t>
            </a:r>
            <a:r>
              <a:rPr kumimoji="0" lang="es-PE" altLang="es-PE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could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 and </a:t>
            </a:r>
            <a:r>
              <a:rPr kumimoji="0" lang="es-PE" altLang="es-PE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couldn't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 </a:t>
            </a:r>
            <a:r>
              <a:rPr kumimoji="0" lang="es-PE" altLang="es-PE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to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 </a:t>
            </a:r>
            <a:r>
              <a:rPr kumimoji="0" lang="es-PE" altLang="es-PE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talk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 </a:t>
            </a:r>
            <a:r>
              <a:rPr kumimoji="0" lang="es-PE" altLang="es-PE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about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 </a:t>
            </a:r>
            <a:r>
              <a:rPr kumimoji="0" lang="es-PE" altLang="es-PE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abilities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 in </a:t>
            </a:r>
            <a:r>
              <a:rPr kumimoji="0" lang="es-PE" altLang="es-PE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the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 </a:t>
            </a:r>
            <a:r>
              <a:rPr kumimoji="0" lang="es-PE" altLang="es-PE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past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PE" altLang="es-PE" sz="1300" dirty="0">
              <a:solidFill>
                <a:srgbClr val="000000"/>
              </a:solidFill>
              <a:latin typeface="BritishCouncil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 </a:t>
            </a:r>
            <a:r>
              <a:rPr kumimoji="0" lang="es-PE" altLang="es-P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swim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four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She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PE" altLang="es-P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couldn't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ride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bike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she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three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 </a:t>
            </a:r>
            <a:r>
              <a:rPr kumimoji="0" lang="es-PE" altLang="es-P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walk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39e180e00_0_20"/>
          <p:cNvSpPr txBox="1">
            <a:spLocks noGrp="1"/>
          </p:cNvSpPr>
          <p:nvPr>
            <p:ph type="title"/>
          </p:nvPr>
        </p:nvSpPr>
        <p:spPr>
          <a:xfrm>
            <a:off x="5810248" y="190477"/>
            <a:ext cx="57723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1400"/>
              <a:buFont typeface="Libre Franklin Medium"/>
              <a:buNone/>
            </a:pPr>
            <a:r>
              <a:rPr lang="es-PE"/>
              <a:t>2. Explorar</a:t>
            </a:r>
            <a:endParaRPr/>
          </a:p>
        </p:txBody>
      </p:sp>
      <p:sp>
        <p:nvSpPr>
          <p:cNvPr id="78" name="Google Shape;78;g1539e180e00_0_20"/>
          <p:cNvSpPr/>
          <p:nvPr/>
        </p:nvSpPr>
        <p:spPr>
          <a:xfrm>
            <a:off x="658075" y="958550"/>
            <a:ext cx="367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PE" sz="2400" b="1" i="0" u="none" strike="noStrike" cap="none" dirty="0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Revisa el siguiente video</a:t>
            </a:r>
            <a:endParaRPr sz="2400" b="1" i="0" u="none" strike="noStrike" cap="none" dirty="0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539e180e00_0_20"/>
          <p:cNvSpPr/>
          <p:nvPr/>
        </p:nvSpPr>
        <p:spPr>
          <a:xfrm>
            <a:off x="2563800" y="5898180"/>
            <a:ext cx="70644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i="0" u="none" strike="noStrike" cap="none" dirty="0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Enlace de: https://www.youtube.com/watch?v=UKHXEAsuELQ</a:t>
            </a:r>
            <a:endParaRPr sz="1800" b="0" i="0" u="none" strike="noStrike" cap="none" dirty="0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744574-2078-1E98-E3D6-9C4B74E2B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504950"/>
            <a:ext cx="8429625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5810248" y="190477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1400"/>
              <a:buFont typeface="Libre Franklin Medium"/>
              <a:buNone/>
            </a:pPr>
            <a:r>
              <a:rPr lang="es-PE"/>
              <a:t>3. Entender</a:t>
            </a:r>
            <a:endParaRPr/>
          </a:p>
        </p:txBody>
      </p:sp>
      <p:sp>
        <p:nvSpPr>
          <p:cNvPr id="106" name="Google Shape;106;p6"/>
          <p:cNvSpPr txBox="1"/>
          <p:nvPr/>
        </p:nvSpPr>
        <p:spPr>
          <a:xfrm>
            <a:off x="784506" y="850988"/>
            <a:ext cx="585021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PE" sz="2400" b="1" i="0" u="none" strike="noStrike" cap="none" dirty="0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s-PE" sz="2400" b="1" i="0" u="none" strike="noStrike" cap="none" dirty="0" err="1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Verb</a:t>
            </a:r>
            <a:r>
              <a:rPr lang="es-PE" sz="2400" b="1" i="0" u="none" strike="noStrike" cap="none" dirty="0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s-PE" sz="2400" b="1" i="0" u="none" strike="noStrike" cap="none" dirty="0" err="1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s-PE" sz="2400" b="1" i="0" u="none" strike="noStrike" cap="none" dirty="0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 Be” </a:t>
            </a:r>
            <a:r>
              <a:rPr lang="es-PE" sz="2400" b="1" i="0" u="none" strike="noStrike" cap="none" dirty="0" err="1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past</a:t>
            </a:r>
            <a:r>
              <a:rPr lang="es-PE" sz="2400" b="1" i="0" u="none" strike="noStrike" cap="none" dirty="0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2400" b="1" i="0" u="none" strike="noStrike" cap="none" dirty="0" err="1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form</a:t>
            </a:r>
            <a:r>
              <a:rPr lang="es-PE" sz="2400" b="1" i="0" u="none" strike="noStrike" cap="none" dirty="0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s-PE" sz="2400" b="1" i="0" u="none" strike="noStrike" cap="none" dirty="0" err="1">
                <a:solidFill>
                  <a:srgbClr val="002855"/>
                </a:solidFill>
                <a:latin typeface="Calibri"/>
                <a:ea typeface="Calibri"/>
                <a:cs typeface="Calibri"/>
                <a:sym typeface="Calibri"/>
              </a:rPr>
              <a:t>Affirmative</a:t>
            </a:r>
            <a:endParaRPr sz="2400" b="1" i="0" u="none" strike="noStrike" cap="none" dirty="0">
              <a:solidFill>
                <a:srgbClr val="0028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307A68B-FCA4-5B15-0144-BDF660BB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85" y="1416488"/>
            <a:ext cx="6402485" cy="45645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8633E-6589-6DE7-0D2B-4B3C281D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EEB05F3-85D4-08C6-B506-AD0B0D3A2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626489"/>
              </p:ext>
            </p:extLst>
          </p:nvPr>
        </p:nvGraphicFramePr>
        <p:xfrm>
          <a:off x="3694851" y="1626804"/>
          <a:ext cx="6945730" cy="2743200"/>
        </p:xfrm>
        <a:graphic>
          <a:graphicData uri="http://schemas.openxmlformats.org/drawingml/2006/table">
            <a:tbl>
              <a:tblPr/>
              <a:tblGrid>
                <a:gridCol w="3472865">
                  <a:extLst>
                    <a:ext uri="{9D8B030D-6E8A-4147-A177-3AD203B41FA5}">
                      <a16:colId xmlns:a16="http://schemas.microsoft.com/office/drawing/2014/main" val="3491572453"/>
                    </a:ext>
                  </a:extLst>
                </a:gridCol>
                <a:gridCol w="3472865">
                  <a:extLst>
                    <a:ext uri="{9D8B030D-6E8A-4147-A177-3AD203B41FA5}">
                      <a16:colId xmlns:a16="http://schemas.microsoft.com/office/drawing/2014/main" val="2427072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PE" b="1" i="0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Pronombre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PE" b="1" i="0" dirty="0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Interrogativo</a:t>
                      </a:r>
                      <a:endParaRPr lang="es-PE" b="0" i="0" dirty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6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PE" b="0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PE" b="1" i="1" dirty="0" err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Could</a:t>
                      </a:r>
                      <a:r>
                        <a:rPr lang="es-PE" b="1" i="1" dirty="0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 I </a:t>
                      </a:r>
                      <a:r>
                        <a:rPr lang="es-PE" b="0" i="1" dirty="0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do?</a:t>
                      </a:r>
                      <a:endParaRPr lang="es-PE" b="0" i="0" dirty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173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PE" b="0" i="1" dirty="0" err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You</a:t>
                      </a:r>
                      <a:endParaRPr lang="es-PE" b="0" i="0" dirty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PE" b="1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Could you</a:t>
                      </a:r>
                      <a:r>
                        <a:rPr lang="es-PE" b="0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 do?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188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PE" b="0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He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PE" b="1" i="1" dirty="0" err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Could</a:t>
                      </a:r>
                      <a:r>
                        <a:rPr lang="es-PE" b="1" i="1" dirty="0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 he</a:t>
                      </a:r>
                      <a:r>
                        <a:rPr lang="es-PE" b="0" i="1" dirty="0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 do?</a:t>
                      </a:r>
                      <a:endParaRPr lang="es-PE" b="0" i="0" dirty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593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PE" b="0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She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PE" b="1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Could she</a:t>
                      </a:r>
                      <a:r>
                        <a:rPr lang="es-PE" b="0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 do?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1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PE" b="0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It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PE" b="1" i="1" dirty="0" err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Could</a:t>
                      </a:r>
                      <a:r>
                        <a:rPr lang="es-PE" b="1" i="1" dirty="0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s-PE" b="1" i="1" dirty="0" err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it</a:t>
                      </a:r>
                      <a:r>
                        <a:rPr lang="es-PE" b="0" i="1" dirty="0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 do?</a:t>
                      </a:r>
                      <a:endParaRPr lang="es-PE" b="0" i="0" dirty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78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PE" b="0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We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PE" b="1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Could we</a:t>
                      </a:r>
                      <a:r>
                        <a:rPr lang="es-PE" b="0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 do?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54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PE" b="0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You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PE" b="1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Could you</a:t>
                      </a:r>
                      <a:r>
                        <a:rPr lang="es-PE" b="0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 do?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255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PE" b="0" i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They</a:t>
                      </a:r>
                      <a:endParaRPr lang="es-PE" b="0" i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PE" b="1" i="1" dirty="0" err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Could</a:t>
                      </a:r>
                      <a:r>
                        <a:rPr lang="es-PE" b="1" i="1" dirty="0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s-PE" b="1" i="1" dirty="0" err="1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they</a:t>
                      </a:r>
                      <a:r>
                        <a:rPr lang="es-PE" b="0" i="1" dirty="0">
                          <a:solidFill>
                            <a:srgbClr val="22282D"/>
                          </a:solidFill>
                          <a:effectLst/>
                          <a:latin typeface="Montserrat" panose="00000500000000000000" pitchFamily="2" charset="0"/>
                        </a:rPr>
                        <a:t> do?</a:t>
                      </a:r>
                      <a:endParaRPr lang="es-PE" b="0" i="0" dirty="0">
                        <a:solidFill>
                          <a:srgbClr val="2228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82880" marR="182880" anchor="ctr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187048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8C91B137-C05F-0256-E705-2D259145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1811" b="34853"/>
          <a:stretch/>
        </p:blipFill>
        <p:spPr>
          <a:xfrm>
            <a:off x="1418406" y="1399186"/>
            <a:ext cx="1804497" cy="29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1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5810248" y="190477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1400"/>
              <a:buFont typeface="Libre Franklin Medium"/>
              <a:buNone/>
            </a:pPr>
            <a:r>
              <a:rPr lang="es-PE"/>
              <a:t>3. Entender</a:t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3875603" y="114833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19A15E1-1401-4070-C268-C0F12E69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7" t="3465" r="12081" b="1461"/>
          <a:stretch/>
        </p:blipFill>
        <p:spPr>
          <a:xfrm>
            <a:off x="574571" y="904568"/>
            <a:ext cx="6046838" cy="5334781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812D14E-B113-86A7-6805-BADCD75C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3922" y="1281895"/>
            <a:ext cx="4896465" cy="2392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26960" rIns="9144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2200" b="1" i="0" u="none" strike="noStrike" cap="none" normalizeH="0" baseline="0" dirty="0" err="1">
                <a:ln>
                  <a:noFill/>
                </a:ln>
                <a:solidFill>
                  <a:srgbClr val="23085A"/>
                </a:solidFill>
                <a:effectLst/>
                <a:latin typeface="BritishCouncilSans"/>
              </a:rPr>
              <a:t>How</a:t>
            </a:r>
            <a:r>
              <a:rPr kumimoji="0" lang="es-PE" altLang="es-PE" sz="2200" b="1" i="0" u="none" strike="noStrike" cap="none" normalizeH="0" baseline="0" dirty="0">
                <a:ln>
                  <a:noFill/>
                </a:ln>
                <a:solidFill>
                  <a:srgbClr val="23085A"/>
                </a:solidFill>
                <a:effectLst/>
                <a:latin typeface="BritishCouncilSans"/>
              </a:rPr>
              <a:t> </a:t>
            </a:r>
            <a:r>
              <a:rPr kumimoji="0" lang="es-PE" altLang="es-PE" sz="2200" b="1" i="0" u="none" strike="noStrike" cap="none" normalizeH="0" baseline="0" dirty="0" err="1">
                <a:ln>
                  <a:noFill/>
                </a:ln>
                <a:solidFill>
                  <a:srgbClr val="23085A"/>
                </a:solidFill>
                <a:effectLst/>
                <a:latin typeface="BritishCouncilSans"/>
              </a:rPr>
              <a:t>to</a:t>
            </a:r>
            <a:r>
              <a:rPr kumimoji="0" lang="es-PE" altLang="es-PE" sz="2200" b="1" i="0" u="none" strike="noStrike" cap="none" normalizeH="0" baseline="0" dirty="0">
                <a:ln>
                  <a:noFill/>
                </a:ln>
                <a:solidFill>
                  <a:srgbClr val="23085A"/>
                </a:solidFill>
                <a:effectLst/>
                <a:latin typeface="BritishCouncilSans"/>
              </a:rPr>
              <a:t> use </a:t>
            </a:r>
            <a:r>
              <a:rPr kumimoji="0" lang="es-PE" altLang="es-PE" sz="2200" b="1" i="0" u="none" strike="noStrike" cap="none" normalizeH="0" baseline="0" dirty="0" err="1">
                <a:ln>
                  <a:noFill/>
                </a:ln>
                <a:solidFill>
                  <a:srgbClr val="23085A"/>
                </a:solidFill>
                <a:effectLst/>
                <a:latin typeface="BritishCouncilSans"/>
              </a:rPr>
              <a:t>them</a:t>
            </a:r>
            <a:endParaRPr kumimoji="0" lang="es-PE" altLang="es-PE" sz="2200" b="1" i="0" u="none" strike="noStrike" cap="none" normalizeH="0" baseline="0" dirty="0">
              <a:ln>
                <a:noFill/>
              </a:ln>
              <a:solidFill>
                <a:srgbClr val="23085A"/>
              </a:solidFill>
              <a:effectLst/>
              <a:latin typeface="BritishCouncil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Use </a:t>
            </a:r>
            <a:r>
              <a:rPr kumimoji="0" lang="es-PE" altLang="es-PE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the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 infinitive </a:t>
            </a:r>
            <a:r>
              <a:rPr kumimoji="0" lang="es-PE" altLang="es-PE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without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 </a:t>
            </a:r>
            <a:r>
              <a:rPr kumimoji="0" lang="es-PE" altLang="es-PE" sz="1300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to</a:t>
            </a:r>
            <a:r>
              <a:rPr kumimoji="0" lang="es-PE" altLang="es-PE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 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after </a:t>
            </a:r>
            <a:r>
              <a:rPr kumimoji="0" lang="es-PE" altLang="es-PE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could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 and </a:t>
            </a:r>
            <a:r>
              <a:rPr kumimoji="0" lang="es-PE" altLang="es-PE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couldn't</a:t>
            </a:r>
            <a:r>
              <a:rPr kumimoji="0" lang="es-PE" altLang="es-PE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itishCouncilSans"/>
              </a:rPr>
              <a:t>.</a:t>
            </a:r>
            <a:endParaRPr kumimoji="0" lang="es-PE" altLang="es-P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 </a:t>
            </a:r>
            <a:r>
              <a:rPr kumimoji="0" lang="es-PE" altLang="es-P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couldn't</a:t>
            </a:r>
            <a:r>
              <a:rPr kumimoji="0" lang="es-PE" altLang="es-P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run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baby.</a:t>
            </a:r>
            <a:b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mum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PE" altLang="es-P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couldn't</a:t>
            </a:r>
            <a:r>
              <a:rPr kumimoji="0" lang="es-PE" altLang="es-P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swim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she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child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PE" altLang="es-P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</a:t>
            </a:r>
            <a:r>
              <a:rPr kumimoji="0" lang="es-PE" altLang="es-P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were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five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PE" altLang="es-P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couldn't</a:t>
            </a:r>
            <a:r>
              <a:rPr kumimoji="0" lang="es-PE" altLang="es-PE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speak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English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before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went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school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>
            <a:spLocks noGrp="1"/>
          </p:cNvSpPr>
          <p:nvPr>
            <p:ph type="title"/>
          </p:nvPr>
        </p:nvSpPr>
        <p:spPr>
          <a:xfrm>
            <a:off x="5810248" y="190477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1400"/>
              <a:buFont typeface="Libre Franklin Medium"/>
              <a:buNone/>
            </a:pPr>
            <a:r>
              <a:rPr lang="es-PE"/>
              <a:t>3. Entender</a:t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3875603" y="114833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E30DBE-07E4-6971-D264-EC1F547D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28" y="977465"/>
            <a:ext cx="9495343" cy="52963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5810248" y="190477"/>
            <a:ext cx="5772152" cy="48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855"/>
              </a:buClr>
              <a:buSzPts val="1400"/>
              <a:buFont typeface="Libre Franklin Medium"/>
              <a:buNone/>
            </a:pPr>
            <a:r>
              <a:rPr lang="es-PE"/>
              <a:t>3. Entender</a:t>
            </a:r>
            <a:endParaRPr/>
          </a:p>
        </p:txBody>
      </p:sp>
      <p:sp>
        <p:nvSpPr>
          <p:cNvPr id="271" name="Google Shape;271;p37"/>
          <p:cNvSpPr/>
          <p:nvPr/>
        </p:nvSpPr>
        <p:spPr>
          <a:xfrm>
            <a:off x="3875603" y="114833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3E8DBE-9549-9722-2452-34B2AD30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63" y="975246"/>
            <a:ext cx="5093640" cy="51645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002855"/>
      </a:dk1>
      <a:lt1>
        <a:srgbClr val="FFFFFF"/>
      </a:lt1>
      <a:dk2>
        <a:srgbClr val="002855"/>
      </a:dk2>
      <a:lt2>
        <a:srgbClr val="FFFFFF"/>
      </a:lt2>
      <a:accent1>
        <a:srgbClr val="4373C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413</Words>
  <Application>Microsoft Office PowerPoint</Application>
  <PresentationFormat>Panorámica</PresentationFormat>
  <Paragraphs>97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Montserrat</vt:lpstr>
      <vt:lpstr>Libre Franklin Medium</vt:lpstr>
      <vt:lpstr>BritishCouncilSans</vt:lpstr>
      <vt:lpstr>Libre Franklin</vt:lpstr>
      <vt:lpstr>Calibri</vt:lpstr>
      <vt:lpstr>Arial</vt:lpstr>
      <vt:lpstr>Arial Narrow</vt:lpstr>
      <vt:lpstr>Noto Sans Symbols</vt:lpstr>
      <vt:lpstr>Tema de Office</vt:lpstr>
      <vt:lpstr>Verb To Be past form</vt:lpstr>
      <vt:lpstr>Presentación de PowerPoint</vt:lpstr>
      <vt:lpstr>1. Estimular</vt:lpstr>
      <vt:lpstr>2. Explorar</vt:lpstr>
      <vt:lpstr>3. Entender</vt:lpstr>
      <vt:lpstr>Presentación de PowerPoint</vt:lpstr>
      <vt:lpstr>3. Entender</vt:lpstr>
      <vt:lpstr>3. Entender</vt:lpstr>
      <vt:lpstr>3. Entender</vt:lpstr>
      <vt:lpstr>3. Entender</vt:lpstr>
      <vt:lpstr>4. Experimentar</vt:lpstr>
      <vt:lpstr>5. Evaluar</vt:lpstr>
      <vt:lpstr>Presentación de PowerPoint</vt:lpstr>
      <vt:lpstr>Presentación de PowerPoint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BENJAMÍN SERVET PAZ Y MIÑO ALVARADO</dc:creator>
  <cp:lastModifiedBy>jefferson zambrano</cp:lastModifiedBy>
  <cp:revision>3</cp:revision>
  <dcterms:created xsi:type="dcterms:W3CDTF">2022-08-10T22:10:31Z</dcterms:created>
  <dcterms:modified xsi:type="dcterms:W3CDTF">2024-12-13T20:23:36Z</dcterms:modified>
</cp:coreProperties>
</file>